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9" r:id="rId13"/>
    <p:sldId id="268" r:id="rId14"/>
    <p:sldId id="264" r:id="rId15"/>
    <p:sldId id="265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9FA"/>
    <a:srgbClr val="F4F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E7B3FE-A87C-7C2B-E1C8-2FCDC7D54EEF}" v="85" dt="2026-10-05T07:51:06.902"/>
    <p1510:client id="{DE434FD2-D351-0A0B-AE2F-B3B77B5588F4}" v="10" dt="2026-10-05T13:17:25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644" y="-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3500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8DA09-50DD-6D50-566F-BE1B50FAE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43F182-DE52-1490-F162-B4D67C7A30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19CCF-44B4-6611-A19D-9CEEA7F50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EC347-6812-97AD-A10F-92B9C8BE55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75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320040"/>
            <a:ext cx="1005840" cy="89611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44731" y="1255637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TEKRARI VE</a:t>
            </a:r>
            <a:endParaRPr lang="en-US" sz="400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ALGORİTMADAN KODA</a:t>
            </a:r>
            <a:endParaRPr lang="en-US" sz="4000"/>
          </a:p>
        </p:txBody>
      </p:sp>
      <p:sp>
        <p:nvSpPr>
          <p:cNvPr id="5" name="Text 2"/>
          <p:cNvSpPr txBox="1"/>
          <p:nvPr/>
        </p:nvSpPr>
        <p:spPr>
          <a:xfrm>
            <a:off x="457200" y="31546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Geçen hafta çizdiğimiz akış şemalarını bu hafta Python koduna çeviriyoruz.</a:t>
            </a:r>
            <a:endParaRPr lang="en-US" sz="1700"/>
          </a:p>
        </p:txBody>
      </p:sp>
      <p:sp>
        <p:nvSpPr>
          <p:cNvPr id="6" name="Shape 3"/>
          <p:cNvSpPr/>
          <p:nvPr/>
        </p:nvSpPr>
        <p:spPr>
          <a:xfrm>
            <a:off x="548640" y="429768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8DC63F"/>
          </a:solidFill>
          <a:ln w="12700">
            <a:solidFill>
              <a:srgbClr val="8DC63F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Text 4"/>
          <p:cNvSpPr txBox="1"/>
          <p:nvPr/>
        </p:nvSpPr>
        <p:spPr>
          <a:xfrm>
            <a:off x="548640" y="42976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Tekrarı</a:t>
            </a:r>
            <a:endParaRPr lang="en-US" sz="1500"/>
          </a:p>
        </p:txBody>
      </p:sp>
      <p:sp>
        <p:nvSpPr>
          <p:cNvPr id="8" name="Shape 5"/>
          <p:cNvSpPr/>
          <p:nvPr/>
        </p:nvSpPr>
        <p:spPr>
          <a:xfrm>
            <a:off x="2788920" y="429768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F7941D"/>
          </a:solidFill>
          <a:ln w="12700">
            <a:solidFill>
              <a:srgbClr val="F7941D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9" name="Text 6"/>
          <p:cNvSpPr txBox="1"/>
          <p:nvPr/>
        </p:nvSpPr>
        <p:spPr>
          <a:xfrm>
            <a:off x="2788920" y="42976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Semboller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Kod</a:t>
            </a:r>
            <a:endParaRPr lang="en-US" sz="1500"/>
          </a:p>
        </p:txBody>
      </p:sp>
      <p:sp>
        <p:nvSpPr>
          <p:cNvPr id="10" name="Shape 7"/>
          <p:cNvSpPr/>
          <p:nvPr/>
        </p:nvSpPr>
        <p:spPr>
          <a:xfrm>
            <a:off x="5029200" y="429768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29ABE2"/>
          </a:solidFill>
          <a:ln w="12700">
            <a:solidFill>
              <a:srgbClr val="29ABE2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1" name="Text 8"/>
          <p:cNvSpPr txBox="1"/>
          <p:nvPr/>
        </p:nvSpPr>
        <p:spPr>
          <a:xfrm>
            <a:off x="5029200" y="42976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Örnekler</a:t>
            </a:r>
            <a:endParaRPr lang="en-US" sz="1500"/>
          </a:p>
        </p:txBody>
      </p:sp>
      <p:sp>
        <p:nvSpPr>
          <p:cNvPr id="12" name="Shape 9"/>
          <p:cNvSpPr/>
          <p:nvPr/>
        </p:nvSpPr>
        <p:spPr>
          <a:xfrm>
            <a:off x="7269480" y="4297680"/>
            <a:ext cx="2011680" cy="1005840"/>
          </a:xfrm>
          <a:prstGeom prst="roundRect">
            <a:avLst>
              <a:gd name="adj" fmla="val 10909"/>
            </a:avLst>
          </a:prstGeom>
          <a:solidFill>
            <a:srgbClr val="E4032E"/>
          </a:solidFill>
          <a:ln w="12700">
            <a:solidFill>
              <a:srgbClr val="E4032E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13" name="Text 10"/>
          <p:cNvSpPr txBox="1"/>
          <p:nvPr/>
        </p:nvSpPr>
        <p:spPr>
          <a:xfrm>
            <a:off x="7269480" y="42976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Sıra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Sizde</a:t>
            </a:r>
            <a:endParaRPr lang="en-US" sz="1500"/>
          </a:p>
        </p:txBody>
      </p:sp>
      <p:sp>
        <p:nvSpPr>
          <p:cNvPr id="14" name="Text 11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1</a:t>
            </a:r>
            <a:endParaRPr lang="en-US" sz="11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32E9772-BFF4-263D-5104-FA1B6CCF86D1}"/>
              </a:ext>
            </a:extLst>
          </p:cNvPr>
          <p:cNvSpPr/>
          <p:nvPr/>
        </p:nvSpPr>
        <p:spPr>
          <a:xfrm>
            <a:off x="281655" y="320040"/>
            <a:ext cx="250726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Bahçeşehir </a:t>
            </a:r>
            <a:r>
              <a:rPr lang="en-US" sz="1200" err="1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Koleji</a:t>
            </a:r>
            <a:r>
              <a:rPr lang="en-US" sz="1200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 • 7. </a:t>
            </a:r>
            <a:r>
              <a:rPr lang="en-US" sz="1200" err="1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Sınıf</a:t>
            </a:r>
            <a:r>
              <a:rPr lang="en-US" sz="1200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 • 7. </a:t>
            </a:r>
            <a:r>
              <a:rPr lang="en-US" sz="1200" err="1">
                <a:solidFill>
                  <a:srgbClr val="6D7891"/>
                </a:solidFill>
                <a:latin typeface="Aptos"/>
                <a:ea typeface="Aptos" pitchFamily="34" charset="-122"/>
                <a:cs typeface="Aptos" pitchFamily="34" charset="-120"/>
              </a:rPr>
              <a:t>Hafta</a:t>
            </a:r>
            <a:endParaRPr lang="en-US" sz="1200" err="1"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Geçen Hafta Ne Öğrendik?</a:t>
            </a:r>
            <a:endParaRPr lang="en-US" sz="2800"/>
          </a:p>
        </p:txBody>
      </p:sp>
      <p:sp>
        <p:nvSpPr>
          <p:cNvPr id="4" name="Shape 1"/>
          <p:cNvSpPr/>
          <p:nvPr/>
        </p:nvSpPr>
        <p:spPr>
          <a:xfrm>
            <a:off x="548640" y="1280160"/>
            <a:ext cx="5394960" cy="4846320"/>
          </a:xfrm>
          <a:prstGeom prst="roundRect">
            <a:avLst>
              <a:gd name="adj" fmla="val 1887"/>
            </a:avLst>
          </a:prstGeom>
          <a:solidFill>
            <a:srgbClr val="FCEEE9"/>
          </a:solidFill>
          <a:ln w="12700">
            <a:solidFill>
              <a:srgbClr val="FCEEE9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" name="Text 2"/>
          <p:cNvSpPr txBox="1"/>
          <p:nvPr/>
        </p:nvSpPr>
        <p:spPr>
          <a:xfrm>
            <a:off x="868680" y="1508760"/>
            <a:ext cx="47548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çözülmesi gereken sorun ya da engel</a:t>
            </a: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Algoritma: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 problemi çözmek için izlenen adım adım, mantıklı ve sıralı yol</a:t>
            </a: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İyi bir algoritma: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basit, net, tek işlem içeren adımlar, doğru sırada, bir başlangıcı ve bitişi olan</a:t>
            </a: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Akış şeması: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algoritma adımlarının sembollerle ve oklarla gösterilmesi</a:t>
            </a:r>
            <a:endParaRPr lang="en-US" sz="1700"/>
          </a:p>
        </p:txBody>
      </p:sp>
      <p:sp>
        <p:nvSpPr>
          <p:cNvPr id="6" name="Shape 3"/>
          <p:cNvSpPr/>
          <p:nvPr/>
        </p:nvSpPr>
        <p:spPr>
          <a:xfrm>
            <a:off x="6217920" y="1280160"/>
            <a:ext cx="5394960" cy="4846320"/>
          </a:xfrm>
          <a:prstGeom prst="roundRect">
            <a:avLst>
              <a:gd name="adj" fmla="val 1887"/>
            </a:avLst>
          </a:prstGeom>
          <a:solidFill>
            <a:srgbClr val="F8F9FA"/>
          </a:solidFill>
          <a:ln w="12700">
            <a:solidFill>
              <a:srgbClr val="F8F9FA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Text 4"/>
          <p:cNvSpPr txBox="1"/>
          <p:nvPr/>
        </p:nvSpPr>
        <p:spPr>
          <a:xfrm>
            <a:off x="6548351" y="1508760"/>
            <a:ext cx="47548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Oval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Başla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Bitir</a:t>
            </a:r>
            <a:br>
              <a:rPr lang="tr-TR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Paralelkenar</a:t>
            </a: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→ 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Giriş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Çıkış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bilgi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alma /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sonucu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gösterme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tr-TR" sz="1700">
              <a:solidFill>
                <a:srgbClr val="3A3A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spcAft>
                <a:spcPts val="1000"/>
              </a:spcAft>
              <a:buSzPct val="100000"/>
            </a:pP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Dikdörtgen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→ 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İşlem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hesaplama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atama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tr-TR" sz="1700">
              <a:solidFill>
                <a:srgbClr val="3A3A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>
              <a:spcAft>
                <a:spcPts val="1000"/>
              </a:spcAft>
              <a:buSzPct val="100000"/>
            </a:pPr>
            <a:br>
              <a:rPr lang="tr-TR" sz="1700">
                <a:solidFill>
                  <a:srgbClr val="3A3A3A"/>
                </a:solidFill>
                <a:latin typeface="Arial" pitchFamily="34" charset="0"/>
                <a:cs typeface="Arial" pitchFamily="34" charset="-120"/>
              </a:rPr>
            </a:br>
            <a:endParaRPr lang="en-US" sz="17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700" b="1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Eşkenar</a:t>
            </a: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700" b="1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dörtgen</a:t>
            </a:r>
            <a:r>
              <a:rPr lang="en-US" sz="1700" b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 Karar (Evet / </a:t>
            </a:r>
            <a:r>
              <a:rPr lang="en-US" sz="170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Hayır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tr-TR" sz="1700">
              <a:solidFill>
                <a:srgbClr val="3A3A3A"/>
              </a:solidFill>
              <a:latin typeface="Arial" pitchFamily="34" charset="0"/>
              <a:cs typeface="Arial" pitchFamily="34" charset="-120"/>
            </a:endParaRPr>
          </a:p>
          <a:p>
            <a:pPr>
              <a:spcAft>
                <a:spcPts val="1000"/>
              </a:spcAft>
              <a:buSzPct val="100000"/>
            </a:pPr>
            <a:br>
              <a:rPr lang="tr-TR" sz="1700">
                <a:solidFill>
                  <a:srgbClr val="3A3A3A"/>
                </a:solidFill>
                <a:latin typeface="Arial" pitchFamily="34" charset="0"/>
                <a:cs typeface="Arial" pitchFamily="34" charset="-120"/>
              </a:rPr>
            </a:br>
            <a:endParaRPr lang="tr-TR" sz="1700">
              <a:solidFill>
                <a:srgbClr val="3A3A3A"/>
              </a:solidFill>
              <a:latin typeface="Arial" pitchFamily="34" charset="0"/>
              <a:cs typeface="Arial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tr-TR" sz="1700" b="1">
                <a:solidFill>
                  <a:srgbClr val="3A3A3A"/>
                </a:solidFill>
                <a:latin typeface="Arial" pitchFamily="34" charset="0"/>
                <a:cs typeface="Arial" pitchFamily="34" charset="-120"/>
              </a:rPr>
              <a:t>Dalgalı dikdörtgen </a:t>
            </a:r>
            <a:r>
              <a:rPr lang="en-US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r>
              <a:rPr lang="tr-TR" sz="17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Çıktı (ekrana yazdırma)</a:t>
            </a:r>
            <a:endParaRPr lang="en-US" sz="1700"/>
          </a:p>
        </p:txBody>
      </p:sp>
      <p:sp>
        <p:nvSpPr>
          <p:cNvPr id="8" name="Text 5"/>
          <p:cNvSpPr txBox="1"/>
          <p:nvPr/>
        </p:nvSpPr>
        <p:spPr>
          <a:xfrm>
            <a:off x="6217920" y="9144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29AB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Akış Şeması Sembolleri</a:t>
            </a:r>
            <a:endParaRPr lang="en-US" sz="1400"/>
          </a:p>
        </p:txBody>
      </p:sp>
      <p:sp>
        <p:nvSpPr>
          <p:cNvPr id="9" name="Text 6"/>
          <p:cNvSpPr txBox="1"/>
          <p:nvPr/>
        </p:nvSpPr>
        <p:spPr>
          <a:xfrm>
            <a:off x="548640" y="91440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Temel Kavramlar</a:t>
            </a:r>
            <a:endParaRPr lang="en-US" sz="1400"/>
          </a:p>
        </p:txBody>
      </p:sp>
      <p:sp>
        <p:nvSpPr>
          <p:cNvPr id="10" name="Text 7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2</a:t>
            </a:r>
            <a:endParaRPr lang="en-US" sz="1100"/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C12DE34A-46F0-196B-6FBF-56DE42475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67095" r="76157" b="24818"/>
          <a:stretch>
            <a:fillRect/>
          </a:stretch>
        </p:blipFill>
        <p:spPr>
          <a:xfrm>
            <a:off x="9144320" y="3642223"/>
            <a:ext cx="1221278" cy="496685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3B4EF8A2-A7A6-7D27-3272-DA6BC526A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t="44171" r="76951" b="44948"/>
          <a:stretch>
            <a:fillRect/>
          </a:stretch>
        </p:blipFill>
        <p:spPr>
          <a:xfrm>
            <a:off x="9210329" y="4529655"/>
            <a:ext cx="1145754" cy="682360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73247925-0767-14B3-1EE6-2349C9FD1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24187" r="76154" b="65161"/>
          <a:stretch>
            <a:fillRect/>
          </a:stretch>
        </p:blipFill>
        <p:spPr>
          <a:xfrm>
            <a:off x="9131582" y="2546190"/>
            <a:ext cx="1278083" cy="654212"/>
          </a:xfrm>
          <a:prstGeom prst="rect">
            <a:avLst/>
          </a:prstGeom>
        </p:spPr>
      </p:pic>
      <p:pic>
        <p:nvPicPr>
          <p:cNvPr id="22" name="Resim 21">
            <a:extLst>
              <a:ext uri="{FF2B5EF4-FFF2-40B4-BE49-F238E27FC236}">
                <a16:creationId xmlns:a16="http://schemas.microsoft.com/office/drawing/2014/main" id="{413D0926-F1AC-ADD6-5506-B43E5AA34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5909" r="74986" b="85758"/>
          <a:stretch>
            <a:fillRect/>
          </a:stretch>
        </p:blipFill>
        <p:spPr>
          <a:xfrm>
            <a:off x="9113520" y="1508760"/>
            <a:ext cx="1362076" cy="511819"/>
          </a:xfrm>
          <a:prstGeom prst="rect">
            <a:avLst/>
          </a:prstGeom>
        </p:spPr>
      </p:pic>
      <p:pic>
        <p:nvPicPr>
          <p:cNvPr id="26" name="Resim 25">
            <a:extLst>
              <a:ext uri="{FF2B5EF4-FFF2-40B4-BE49-F238E27FC236}">
                <a16:creationId xmlns:a16="http://schemas.microsoft.com/office/drawing/2014/main" id="{59BBDCCD-CC2A-2F48-0BAA-16CD1545A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 t="85112" r="76745" b="6447"/>
          <a:stretch>
            <a:fillRect/>
          </a:stretch>
        </p:blipFill>
        <p:spPr>
          <a:xfrm>
            <a:off x="9210329" y="5632091"/>
            <a:ext cx="1145754" cy="518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Tekrarı</a:t>
            </a:r>
            <a:endParaRPr lang="en-US" sz="2800"/>
          </a:p>
        </p:txBody>
      </p:sp>
      <p:sp>
        <p:nvSpPr>
          <p:cNvPr id="4" name="Shape 1"/>
          <p:cNvSpPr/>
          <p:nvPr/>
        </p:nvSpPr>
        <p:spPr>
          <a:xfrm>
            <a:off x="548640" y="1280160"/>
            <a:ext cx="5120640" cy="4846320"/>
          </a:xfrm>
          <a:prstGeom prst="roundRect">
            <a:avLst>
              <a:gd name="adj" fmla="val 1887"/>
            </a:avLst>
          </a:prstGeom>
          <a:solidFill>
            <a:srgbClr val="F1F8E9"/>
          </a:solidFill>
          <a:ln w="12700">
            <a:solidFill>
              <a:srgbClr val="F1F8E9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" name="Text 2"/>
          <p:cNvSpPr txBox="1"/>
          <p:nvPr/>
        </p:nvSpPr>
        <p:spPr>
          <a:xfrm>
            <a:off x="868680" y="1508760"/>
            <a:ext cx="44805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değişken</a:t>
            </a:r>
            <a:r>
              <a:rPr lang="en-US" sz="2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bilgiyi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saklamak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için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kullanılan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kutu (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isim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değer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print():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ekrana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yazdırır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input():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kullanıcıdan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bilgi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alır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(her zaman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metin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yazı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olarak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gelir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!)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int(): </a:t>
            </a:r>
            <a:r>
              <a:rPr lang="tr-TR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 sayıya çevirir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 -  *  /  :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toplama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çıkarma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çarpma</a:t>
            </a: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bölme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5943600" y="1280160"/>
            <a:ext cx="5669280" cy="4846320"/>
          </a:xfrm>
          <a:prstGeom prst="roundRect">
            <a:avLst>
              <a:gd name="adj" fmla="val 1509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Text 4"/>
          <p:cNvSpPr txBox="1"/>
          <p:nvPr/>
        </p:nvSpPr>
        <p:spPr>
          <a:xfrm>
            <a:off x="6172200" y="1463040"/>
            <a:ext cx="521208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Degisken ve veri tipi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isim = "Ayşe"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yas = 12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input ve int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input("Bir sayi gir: ")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int(sayi1)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print </a:t>
            </a:r>
            <a:r>
              <a:rPr lang="en-US" sz="1500" err="1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</a:t>
            </a: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tr-TR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matematiksel işlem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print("Merhaba", isim)</a:t>
            </a:r>
            <a:endParaRPr lang="en-US" sz="1500"/>
          </a:p>
          <a:p>
            <a:pPr marL="0" indent="0">
              <a:lnSpc>
                <a:spcPct val="115000"/>
              </a:lnSpc>
              <a:buNone/>
            </a:pPr>
            <a:r>
              <a:rPr lang="en-US" sz="15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print("Iki katı:", sayi1 * 2)</a:t>
            </a:r>
            <a:endParaRPr lang="en-US" sz="1500"/>
          </a:p>
        </p:txBody>
      </p:sp>
      <p:sp>
        <p:nvSpPr>
          <p:cNvPr id="8" name="Text 5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Akış Şeması Sembolünden Python Koduna</a:t>
            </a:r>
            <a:endParaRPr lang="en-US" sz="280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3291840" cy="640080"/>
          </a:xfrm>
          <a:prstGeom prst="rect">
            <a:avLst/>
          </a:prstGeom>
          <a:solidFill>
            <a:srgbClr val="3A3A3A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5" name="Text 2"/>
          <p:cNvSpPr txBox="1"/>
          <p:nvPr/>
        </p:nvSpPr>
        <p:spPr>
          <a:xfrm>
            <a:off x="685800" y="137160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Sembol</a:t>
            </a:r>
            <a:endParaRPr lang="en-US" sz="2000"/>
          </a:p>
        </p:txBody>
      </p:sp>
      <p:sp>
        <p:nvSpPr>
          <p:cNvPr id="6" name="Shape 3"/>
          <p:cNvSpPr/>
          <p:nvPr/>
        </p:nvSpPr>
        <p:spPr>
          <a:xfrm>
            <a:off x="3840480" y="1371600"/>
            <a:ext cx="4937760" cy="640080"/>
          </a:xfrm>
          <a:prstGeom prst="rect">
            <a:avLst/>
          </a:prstGeom>
          <a:solidFill>
            <a:srgbClr val="3A3A3A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7" name="Text 4"/>
          <p:cNvSpPr txBox="1"/>
          <p:nvPr/>
        </p:nvSpPr>
        <p:spPr>
          <a:xfrm>
            <a:off x="3977640" y="13716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Anlamı</a:t>
            </a:r>
            <a:endParaRPr lang="en-US" sz="2000"/>
          </a:p>
        </p:txBody>
      </p:sp>
      <p:sp>
        <p:nvSpPr>
          <p:cNvPr id="8" name="Shape 5"/>
          <p:cNvSpPr/>
          <p:nvPr/>
        </p:nvSpPr>
        <p:spPr>
          <a:xfrm>
            <a:off x="8778240" y="1371600"/>
            <a:ext cx="3200400" cy="640080"/>
          </a:xfrm>
          <a:prstGeom prst="rect">
            <a:avLst/>
          </a:prstGeom>
          <a:solidFill>
            <a:srgbClr val="3A3A3A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9" name="Text 6"/>
          <p:cNvSpPr txBox="1"/>
          <p:nvPr/>
        </p:nvSpPr>
        <p:spPr>
          <a:xfrm>
            <a:off x="8915400" y="137160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Karşılığı</a:t>
            </a:r>
            <a:endParaRPr lang="en-US" sz="2000"/>
          </a:p>
        </p:txBody>
      </p:sp>
      <p:sp>
        <p:nvSpPr>
          <p:cNvPr id="10" name="Shape 7"/>
          <p:cNvSpPr/>
          <p:nvPr/>
        </p:nvSpPr>
        <p:spPr>
          <a:xfrm>
            <a:off x="548640" y="2011680"/>
            <a:ext cx="32918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11" name="Text 8"/>
          <p:cNvSpPr txBox="1"/>
          <p:nvPr/>
        </p:nvSpPr>
        <p:spPr>
          <a:xfrm>
            <a:off x="685800" y="20116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Oval (Başla / Bitir)</a:t>
            </a:r>
            <a:endParaRPr lang="en-US" sz="2000"/>
          </a:p>
        </p:txBody>
      </p:sp>
      <p:sp>
        <p:nvSpPr>
          <p:cNvPr id="12" name="Shape 9"/>
          <p:cNvSpPr/>
          <p:nvPr/>
        </p:nvSpPr>
        <p:spPr>
          <a:xfrm>
            <a:off x="3840480" y="2011680"/>
            <a:ext cx="493776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13" name="Text 10"/>
          <p:cNvSpPr txBox="1"/>
          <p:nvPr/>
        </p:nvSpPr>
        <p:spPr>
          <a:xfrm>
            <a:off x="3977640" y="201168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Programın başlangıcı ve sonu</a:t>
            </a:r>
            <a:endParaRPr lang="en-US" sz="2000"/>
          </a:p>
        </p:txBody>
      </p:sp>
      <p:sp>
        <p:nvSpPr>
          <p:cNvPr id="14" name="Shape 11"/>
          <p:cNvSpPr/>
          <p:nvPr/>
        </p:nvSpPr>
        <p:spPr>
          <a:xfrm>
            <a:off x="8778240" y="201168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15" name="Text 12"/>
          <p:cNvSpPr txBox="1"/>
          <p:nvPr/>
        </p:nvSpPr>
        <p:spPr>
          <a:xfrm>
            <a:off x="8915400" y="20116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Programın ilk ve son satırı</a:t>
            </a:r>
            <a:endParaRPr lang="en-US" sz="2000"/>
          </a:p>
        </p:txBody>
      </p:sp>
      <p:sp>
        <p:nvSpPr>
          <p:cNvPr id="16" name="Shape 13"/>
          <p:cNvSpPr/>
          <p:nvPr/>
        </p:nvSpPr>
        <p:spPr>
          <a:xfrm>
            <a:off x="548640" y="2788920"/>
            <a:ext cx="3291840" cy="86868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17" name="Text 14"/>
          <p:cNvSpPr txBox="1"/>
          <p:nvPr/>
        </p:nvSpPr>
        <p:spPr>
          <a:xfrm>
            <a:off x="685800" y="278892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Paralelkenar</a:t>
            </a:r>
            <a:endParaRPr lang="en-US" sz="2000"/>
          </a:p>
        </p:txBody>
      </p:sp>
      <p:sp>
        <p:nvSpPr>
          <p:cNvPr id="18" name="Shape 15"/>
          <p:cNvSpPr/>
          <p:nvPr/>
        </p:nvSpPr>
        <p:spPr>
          <a:xfrm>
            <a:off x="3840480" y="2788920"/>
            <a:ext cx="4937760" cy="86868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19" name="Text 16"/>
          <p:cNvSpPr txBox="1"/>
          <p:nvPr/>
        </p:nvSpPr>
        <p:spPr>
          <a:xfrm>
            <a:off x="3977640" y="278892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Giriş (veri alma) / Çıkış (sonuç gösterme)</a:t>
            </a:r>
            <a:endParaRPr lang="en-US" sz="2000"/>
          </a:p>
        </p:txBody>
      </p:sp>
      <p:sp>
        <p:nvSpPr>
          <p:cNvPr id="20" name="Shape 17"/>
          <p:cNvSpPr/>
          <p:nvPr/>
        </p:nvSpPr>
        <p:spPr>
          <a:xfrm>
            <a:off x="8778240" y="2788920"/>
            <a:ext cx="3200400" cy="86868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21" name="Text 18"/>
          <p:cNvSpPr txBox="1"/>
          <p:nvPr/>
        </p:nvSpPr>
        <p:spPr>
          <a:xfrm>
            <a:off x="8915400" y="278892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3A3A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input()   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548640" y="3657600"/>
            <a:ext cx="329184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23" name="Text 20"/>
          <p:cNvSpPr txBox="1"/>
          <p:nvPr/>
        </p:nvSpPr>
        <p:spPr>
          <a:xfrm>
            <a:off x="685800" y="36576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Dikdörtgen</a:t>
            </a:r>
            <a:endParaRPr lang="en-US" sz="2000"/>
          </a:p>
        </p:txBody>
      </p:sp>
      <p:sp>
        <p:nvSpPr>
          <p:cNvPr id="24" name="Shape 21"/>
          <p:cNvSpPr/>
          <p:nvPr/>
        </p:nvSpPr>
        <p:spPr>
          <a:xfrm>
            <a:off x="3840480" y="3657600"/>
            <a:ext cx="493776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25" name="Text 22"/>
          <p:cNvSpPr txBox="1"/>
          <p:nvPr/>
        </p:nvSpPr>
        <p:spPr>
          <a:xfrm>
            <a:off x="3977640" y="365760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İşlem — hesaplama, atama</a:t>
            </a:r>
            <a:endParaRPr lang="en-US" sz="2000"/>
          </a:p>
        </p:txBody>
      </p:sp>
      <p:sp>
        <p:nvSpPr>
          <p:cNvPr id="26" name="Shape 23"/>
          <p:cNvSpPr/>
          <p:nvPr/>
        </p:nvSpPr>
        <p:spPr>
          <a:xfrm>
            <a:off x="8778240" y="3657600"/>
            <a:ext cx="320040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27" name="Text 24"/>
          <p:cNvSpPr txBox="1"/>
          <p:nvPr/>
        </p:nvSpPr>
        <p:spPr>
          <a:xfrm>
            <a:off x="8915400" y="36576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değişken = işlem</a:t>
            </a:r>
            <a:endParaRPr lang="en-US" sz="2000"/>
          </a:p>
        </p:txBody>
      </p:sp>
      <p:sp>
        <p:nvSpPr>
          <p:cNvPr id="28" name="Shape 25"/>
          <p:cNvSpPr/>
          <p:nvPr/>
        </p:nvSpPr>
        <p:spPr>
          <a:xfrm>
            <a:off x="548640" y="4389120"/>
            <a:ext cx="3291840" cy="73152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29" name="Text 26"/>
          <p:cNvSpPr txBox="1"/>
          <p:nvPr/>
        </p:nvSpPr>
        <p:spPr>
          <a:xfrm>
            <a:off x="685800" y="438912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Eşkenar Dörtgen</a:t>
            </a:r>
            <a:endParaRPr lang="en-US" sz="2000"/>
          </a:p>
        </p:txBody>
      </p:sp>
      <p:sp>
        <p:nvSpPr>
          <p:cNvPr id="30" name="Shape 27"/>
          <p:cNvSpPr/>
          <p:nvPr/>
        </p:nvSpPr>
        <p:spPr>
          <a:xfrm>
            <a:off x="3840480" y="4389120"/>
            <a:ext cx="4937760" cy="73152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31" name="Text 28"/>
          <p:cNvSpPr txBox="1"/>
          <p:nvPr/>
        </p:nvSpPr>
        <p:spPr>
          <a:xfrm>
            <a:off x="3977640" y="4389120"/>
            <a:ext cx="4663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Karar — Evet / </a:t>
            </a:r>
            <a:r>
              <a:rPr lang="en-US" sz="2000" dirty="0" err="1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Hayır</a:t>
            </a:r>
            <a:endParaRPr lang="en-US" sz="2000" dirty="0"/>
          </a:p>
        </p:txBody>
      </p:sp>
      <p:sp>
        <p:nvSpPr>
          <p:cNvPr id="32" name="Shape 29"/>
          <p:cNvSpPr/>
          <p:nvPr/>
        </p:nvSpPr>
        <p:spPr>
          <a:xfrm>
            <a:off x="8778240" y="4389120"/>
            <a:ext cx="3200400" cy="731520"/>
          </a:xfrm>
          <a:prstGeom prst="rect">
            <a:avLst/>
          </a:prstGeom>
          <a:solidFill>
            <a:srgbClr val="F5F6F7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tr-TR" sz="2000"/>
          </a:p>
        </p:txBody>
      </p:sp>
      <p:sp>
        <p:nvSpPr>
          <p:cNvPr id="33" name="Text 30"/>
          <p:cNvSpPr txBox="1"/>
          <p:nvPr/>
        </p:nvSpPr>
        <p:spPr>
          <a:xfrm>
            <a:off x="8915400" y="43891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>
                <a:solidFill>
                  <a:srgbClr val="3A3A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 /  elif  /  else</a:t>
            </a:r>
            <a:endParaRPr lang="en-US" sz="2000"/>
          </a:p>
        </p:txBody>
      </p:sp>
      <p:sp>
        <p:nvSpPr>
          <p:cNvPr id="34" name="Text 31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4</a:t>
            </a:r>
            <a:endParaRPr lang="en-US" sz="1100"/>
          </a:p>
        </p:txBody>
      </p:sp>
      <p:pic>
        <p:nvPicPr>
          <p:cNvPr id="36" name="Resim 35">
            <a:extLst>
              <a:ext uri="{FF2B5EF4-FFF2-40B4-BE49-F238E27FC236}">
                <a16:creationId xmlns:a16="http://schemas.microsoft.com/office/drawing/2014/main" id="{78727964-FA58-F831-5628-EC1730C4C5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8" t="5909" r="74986" b="85758"/>
          <a:stretch>
            <a:fillRect/>
          </a:stretch>
        </p:blipFill>
        <p:spPr>
          <a:xfrm>
            <a:off x="2194560" y="2139941"/>
            <a:ext cx="1362076" cy="511819"/>
          </a:xfrm>
          <a:prstGeom prst="rect">
            <a:avLst/>
          </a:prstGeom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97CE2326-7E32-027F-CD41-29D957D04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24187" r="76154" b="65161"/>
          <a:stretch>
            <a:fillRect/>
          </a:stretch>
        </p:blipFill>
        <p:spPr>
          <a:xfrm>
            <a:off x="2236556" y="2983794"/>
            <a:ext cx="1278083" cy="654212"/>
          </a:xfrm>
          <a:prstGeom prst="rect">
            <a:avLst/>
          </a:prstGeom>
        </p:spPr>
      </p:pic>
      <p:pic>
        <p:nvPicPr>
          <p:cNvPr id="40" name="Resim 39">
            <a:extLst>
              <a:ext uri="{FF2B5EF4-FFF2-40B4-BE49-F238E27FC236}">
                <a16:creationId xmlns:a16="http://schemas.microsoft.com/office/drawing/2014/main" id="{87194981-2558-DF19-AE60-4FEB691D2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5" t="67095" r="76157" b="24818"/>
          <a:stretch>
            <a:fillRect/>
          </a:stretch>
        </p:blipFill>
        <p:spPr>
          <a:xfrm>
            <a:off x="2236556" y="3832880"/>
            <a:ext cx="1221278" cy="496685"/>
          </a:xfrm>
          <a:prstGeom prst="rect">
            <a:avLst/>
          </a:prstGeom>
        </p:spPr>
      </p:pic>
      <p:pic>
        <p:nvPicPr>
          <p:cNvPr id="42" name="Resim 41">
            <a:extLst>
              <a:ext uri="{FF2B5EF4-FFF2-40B4-BE49-F238E27FC236}">
                <a16:creationId xmlns:a16="http://schemas.microsoft.com/office/drawing/2014/main" id="{EA400770-DBF2-6793-73A8-F5B1BE44D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t="44171" r="76951" b="44948"/>
          <a:stretch>
            <a:fillRect/>
          </a:stretch>
        </p:blipFill>
        <p:spPr>
          <a:xfrm>
            <a:off x="2626146" y="4413700"/>
            <a:ext cx="1145754" cy="682360"/>
          </a:xfrm>
          <a:prstGeom prst="rect">
            <a:avLst/>
          </a:prstGeom>
        </p:spPr>
      </p:pic>
      <p:sp>
        <p:nvSpPr>
          <p:cNvPr id="46" name="Shape 19">
            <a:extLst>
              <a:ext uri="{FF2B5EF4-FFF2-40B4-BE49-F238E27FC236}">
                <a16:creationId xmlns:a16="http://schemas.microsoft.com/office/drawing/2014/main" id="{ECF9083E-0034-7A34-618B-EF5A894ED0FA}"/>
              </a:ext>
            </a:extLst>
          </p:cNvPr>
          <p:cNvSpPr/>
          <p:nvPr/>
        </p:nvSpPr>
        <p:spPr>
          <a:xfrm>
            <a:off x="548640" y="5123448"/>
            <a:ext cx="3291840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Dalgalı Dikdörtgen</a:t>
            </a:r>
          </a:p>
        </p:txBody>
      </p:sp>
      <p:sp>
        <p:nvSpPr>
          <p:cNvPr id="48" name="Shape 19">
            <a:extLst>
              <a:ext uri="{FF2B5EF4-FFF2-40B4-BE49-F238E27FC236}">
                <a16:creationId xmlns:a16="http://schemas.microsoft.com/office/drawing/2014/main" id="{94BF292E-F8E3-E51F-2455-017CFD3633BC}"/>
              </a:ext>
            </a:extLst>
          </p:cNvPr>
          <p:cNvSpPr/>
          <p:nvPr/>
        </p:nvSpPr>
        <p:spPr>
          <a:xfrm>
            <a:off x="3857894" y="5123446"/>
            <a:ext cx="4920346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Çıktı- ekrana yazdırma</a:t>
            </a:r>
          </a:p>
        </p:txBody>
      </p:sp>
      <p:sp>
        <p:nvSpPr>
          <p:cNvPr id="50" name="Shape 19">
            <a:extLst>
              <a:ext uri="{FF2B5EF4-FFF2-40B4-BE49-F238E27FC236}">
                <a16:creationId xmlns:a16="http://schemas.microsoft.com/office/drawing/2014/main" id="{D8EB208D-712D-DB1F-A893-85ACA5D10414}"/>
              </a:ext>
            </a:extLst>
          </p:cNvPr>
          <p:cNvSpPr/>
          <p:nvPr/>
        </p:nvSpPr>
        <p:spPr>
          <a:xfrm>
            <a:off x="8783106" y="5120640"/>
            <a:ext cx="3195534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r>
              <a:rPr lang="en-US" sz="2000" dirty="0">
                <a:solidFill>
                  <a:srgbClr val="3A3A3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print()</a:t>
            </a:r>
            <a:endParaRPr lang="tr-TR" sz="2000" dirty="0"/>
          </a:p>
        </p:txBody>
      </p:sp>
      <p:pic>
        <p:nvPicPr>
          <p:cNvPr id="52" name="Resim 51">
            <a:extLst>
              <a:ext uri="{FF2B5EF4-FFF2-40B4-BE49-F238E27FC236}">
                <a16:creationId xmlns:a16="http://schemas.microsoft.com/office/drawing/2014/main" id="{686CBE2F-4BA2-236C-6B19-9D82002A2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 t="85112" r="76745" b="6447"/>
          <a:stretch>
            <a:fillRect/>
          </a:stretch>
        </p:blipFill>
        <p:spPr>
          <a:xfrm>
            <a:off x="2726873" y="5145220"/>
            <a:ext cx="1113607" cy="518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1: İki </a:t>
            </a:r>
            <a:r>
              <a:rPr lang="en-US" sz="2800" b="1" dirty="0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Sayının</a:t>
            </a:r>
            <a:r>
              <a:rPr lang="en-US" sz="2800" b="1" dirty="0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Toplamını</a:t>
            </a:r>
            <a:r>
              <a:rPr lang="en-US" sz="2800" b="1" dirty="0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Bulan </a:t>
            </a:r>
            <a:r>
              <a:rPr lang="en-US" sz="2800" b="1" dirty="0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Akış</a:t>
            </a:r>
            <a:r>
              <a:rPr lang="en-US" sz="2800" b="1" dirty="0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Diyagramı</a:t>
            </a:r>
            <a:endParaRPr lang="en-US" sz="2800" dirty="0"/>
          </a:p>
        </p:txBody>
      </p:sp>
      <p:pic>
        <p:nvPicPr>
          <p:cNvPr id="4" name="Image 1" descr="assets/toplama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371600"/>
            <a:ext cx="2331720" cy="466344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749040" y="1463040"/>
            <a:ext cx="7863840" cy="4480560"/>
          </a:xfrm>
          <a:prstGeom prst="roundRect">
            <a:avLst>
              <a:gd name="adj" fmla="val 1633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6" name="Text 2"/>
          <p:cNvSpPr txBox="1"/>
          <p:nvPr/>
        </p:nvSpPr>
        <p:spPr>
          <a:xfrm>
            <a:off x="3977640" y="1645920"/>
            <a:ext cx="74066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Basla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Sayi1, Sayi2  -&gt;  giris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int(input("Birinci sayiyi gir: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sayi2 = int(input("Ikinci sayiyi gir: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Sonuc = Sayi1 + Sayi2  -&gt;  islem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 err="1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sonuc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sayi1 + sayi2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Sonuc  -&gt;  cikis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Toplam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:", sonuc)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Bitir</a:t>
            </a:r>
            <a:endParaRPr lang="en-US" sz="1700"/>
          </a:p>
        </p:txBody>
      </p:sp>
      <p:sp>
        <p:nvSpPr>
          <p:cNvPr id="7" name="Text 3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5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5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2: Girilen İki Sayıdan Büyük Olanı Gösteren Diyagram</a:t>
            </a:r>
            <a:endParaRPr lang="en-US" sz="2500"/>
          </a:p>
        </p:txBody>
      </p:sp>
      <p:pic>
        <p:nvPicPr>
          <p:cNvPr id="4" name="Image 1" descr="assets/buyuk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1463040"/>
            <a:ext cx="3200400" cy="420624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06240" y="1463040"/>
            <a:ext cx="7406640" cy="4480560"/>
          </a:xfrm>
          <a:prstGeom prst="roundRect">
            <a:avLst>
              <a:gd name="adj" fmla="val 1633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6" name="Text 2"/>
          <p:cNvSpPr txBox="1"/>
          <p:nvPr/>
        </p:nvSpPr>
        <p:spPr>
          <a:xfrm>
            <a:off x="4434840" y="1645920"/>
            <a:ext cx="69494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Basla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Sayi1, Sayi2  -&gt;  giris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int(input("Birinci sayi: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sayi2 = int(input("Ikinci sayi: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sayi1 &gt; sayi2  -&gt;  karar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sayi1 &gt; sayi2: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Büyük sayı:",sayi1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en-US" sz="1700"/>
          </a:p>
          <a:p>
            <a:pPr>
              <a:lnSpc>
                <a:spcPct val="115000"/>
              </a:lnSpc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Küçük sayı:",sayi2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Bitir</a:t>
            </a:r>
            <a:endParaRPr lang="en-US" sz="1700"/>
          </a:p>
        </p:txBody>
      </p:sp>
      <p:sp>
        <p:nvSpPr>
          <p:cNvPr id="7" name="Text 3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6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3: Girilen Notun 50'den Büyük Olup Olmadığını Gösteren Diyagram</a:t>
            </a:r>
            <a:endParaRPr lang="en-US" sz="2200"/>
          </a:p>
        </p:txBody>
      </p:sp>
      <p:pic>
        <p:nvPicPr>
          <p:cNvPr id="4" name="Image 1" descr="assets/gecti_kaldi.png"/>
          <p:cNvPicPr>
            <a:picLocks noChangeAspect="1"/>
          </p:cNvPicPr>
          <p:nvPr/>
        </p:nvPicPr>
        <p:blipFill>
          <a:blip r:embed="rId4"/>
          <a:srcRect l="5684" r="3292"/>
          <a:stretch>
            <a:fillRect/>
          </a:stretch>
        </p:blipFill>
        <p:spPr>
          <a:xfrm>
            <a:off x="145149" y="1205346"/>
            <a:ext cx="4122397" cy="4931526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4297680" y="1463040"/>
            <a:ext cx="7315200" cy="4480560"/>
          </a:xfrm>
          <a:prstGeom prst="roundRect">
            <a:avLst>
              <a:gd name="adj" fmla="val 1633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6" name="Text 2"/>
          <p:cNvSpPr txBox="1"/>
          <p:nvPr/>
        </p:nvSpPr>
        <p:spPr>
          <a:xfrm>
            <a:off x="4526280" y="1645920"/>
            <a:ext cx="68580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Basla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Notunu Gir  -&gt;  giris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not_giris = input("Notunu gir: ")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Notu = Girilen Not  -&gt;  islem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notu = int(not_giris)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Not &gt;= 50 mi?  -&gt;  karar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notu &gt;= 50: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print("GECTI")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print("KALDI")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600"/>
          </a:p>
          <a:p>
            <a:pPr marL="0" indent="0">
              <a:lnSpc>
                <a:spcPct val="115000"/>
              </a:lnSpc>
              <a:buNone/>
            </a:pPr>
            <a:r>
              <a:rPr lang="en-US" sz="16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Bitir</a:t>
            </a:r>
            <a:endParaRPr lang="en-US" sz="1600"/>
          </a:p>
        </p:txBody>
      </p:sp>
      <p:sp>
        <p:nvSpPr>
          <p:cNvPr id="7" name="Text 3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7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tr-TR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İki Sayının </a:t>
            </a:r>
            <a:r>
              <a:rPr lang="en-US" sz="2800" b="1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Ortalama</a:t>
            </a:r>
            <a:r>
              <a:rPr lang="tr-TR" sz="2800" b="1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sını</a:t>
            </a: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Bulan A</a:t>
            </a:r>
            <a:r>
              <a:rPr lang="tr-TR" sz="2800" b="1" err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lgoritma</a:t>
            </a:r>
            <a:r>
              <a:rPr lang="tr-TR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2800"/>
          </a:p>
        </p:txBody>
      </p:sp>
      <p:sp>
        <p:nvSpPr>
          <p:cNvPr id="4" name="Shape 1"/>
          <p:cNvSpPr/>
          <p:nvPr/>
        </p:nvSpPr>
        <p:spPr>
          <a:xfrm>
            <a:off x="308009" y="1371600"/>
            <a:ext cx="5334535" cy="4741512"/>
          </a:xfrm>
          <a:prstGeom prst="roundRect">
            <a:avLst>
              <a:gd name="adj" fmla="val 1923"/>
            </a:avLst>
          </a:prstGeom>
          <a:solidFill>
            <a:srgbClr val="FFF7E0"/>
          </a:solidFill>
          <a:ln w="12700">
            <a:solidFill>
              <a:srgbClr val="FFF7E0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" name="Text 2"/>
          <p:cNvSpPr txBox="1"/>
          <p:nvPr/>
        </p:nvSpPr>
        <p:spPr>
          <a:xfrm>
            <a:off x="868680" y="1600200"/>
            <a:ext cx="44805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Başla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Sayı1, Sayı2  →  giriş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Ortalama = (Sayı1 + Sayı2) / 2  →  işlem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Ortalama  →  çıkış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Bitir</a:t>
            </a:r>
            <a:endParaRPr lang="en-US" sz="1800"/>
          </a:p>
        </p:txBody>
      </p:sp>
      <p:sp>
        <p:nvSpPr>
          <p:cNvPr id="6" name="Text 3"/>
          <p:cNvSpPr txBox="1"/>
          <p:nvPr/>
        </p:nvSpPr>
        <p:spPr>
          <a:xfrm>
            <a:off x="365213" y="5772093"/>
            <a:ext cx="5687022" cy="343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Kod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satırlarında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ki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boşlukları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algoritmaya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uygun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bir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şekilde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doldur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b="1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943600" y="137160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8" name="Text 5"/>
          <p:cNvSpPr txBox="1"/>
          <p:nvPr/>
        </p:nvSpPr>
        <p:spPr>
          <a:xfrm>
            <a:off x="6172200" y="155448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Simdi sira sende: bos yerleri doldur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int(input("Birinci sayi: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sayi2 = int(input(________________))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ortalama = (sayi1 + sayi2) / ____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Sayıların Ortalaması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:", ________)</a:t>
            </a:r>
            <a:endParaRPr lang="en-US" sz="1700"/>
          </a:p>
        </p:txBody>
      </p:sp>
      <p:sp>
        <p:nvSpPr>
          <p:cNvPr id="9" name="Text 6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8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Alıştırma: İki Sayının Çarpımını Bulan A</a:t>
            </a:r>
            <a:r>
              <a:rPr lang="tr-TR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kış Diyagramı</a:t>
            </a:r>
            <a:endParaRPr lang="en-US" sz="2800"/>
          </a:p>
        </p:txBody>
      </p:sp>
      <p:sp>
        <p:nvSpPr>
          <p:cNvPr id="7" name="Shape 4"/>
          <p:cNvSpPr/>
          <p:nvPr/>
        </p:nvSpPr>
        <p:spPr>
          <a:xfrm>
            <a:off x="5623560" y="1188720"/>
            <a:ext cx="6004848" cy="5091310"/>
          </a:xfrm>
          <a:prstGeom prst="roundRect">
            <a:avLst>
              <a:gd name="adj" fmla="val 1538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8" name="Text 5"/>
          <p:cNvSpPr txBox="1"/>
          <p:nvPr/>
        </p:nvSpPr>
        <p:spPr>
          <a:xfrm>
            <a:off x="6172200" y="155448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Simdi sira sende: bos yerleri doldur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sayi1 = int(input("Birinci sayi: "))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sayi2 = int(input(________________))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>
              <a:lnSpc>
                <a:spcPct val="115000"/>
              </a:lnSpc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carpim = ________________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print("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Sonuç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:", ________)</a:t>
            </a:r>
            <a:endParaRPr lang="en-US" sz="1700"/>
          </a:p>
        </p:txBody>
      </p:sp>
      <p:sp>
        <p:nvSpPr>
          <p:cNvPr id="9" name="Text 6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9</a:t>
            </a:r>
            <a:endParaRPr lang="en-US" sz="110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4ED9752B-08A9-5779-2562-122CC4DD2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80" y="886968"/>
            <a:ext cx="2729626" cy="5715000"/>
          </a:xfrm>
          <a:prstGeom prst="rect">
            <a:avLst/>
          </a:prstGeom>
        </p:spPr>
      </p:pic>
      <p:sp>
        <p:nvSpPr>
          <p:cNvPr id="5" name="Text 3">
            <a:extLst>
              <a:ext uri="{FF2B5EF4-FFF2-40B4-BE49-F238E27FC236}">
                <a16:creationId xmlns:a16="http://schemas.microsoft.com/office/drawing/2014/main" id="{46CBA4F9-E18F-D8B9-A010-4681F7B5D00D}"/>
              </a:ext>
            </a:extLst>
          </p:cNvPr>
          <p:cNvSpPr txBox="1"/>
          <p:nvPr/>
        </p:nvSpPr>
        <p:spPr>
          <a:xfrm>
            <a:off x="5781419" y="870272"/>
            <a:ext cx="5971351" cy="332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Kod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satırlarında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ki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boşlukları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akış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diyagramına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 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uygun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bir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şekilde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doldur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b="1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BE0C1-706C-5715-28DE-D2AB89D9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>
            <a:extLst>
              <a:ext uri="{FF2B5EF4-FFF2-40B4-BE49-F238E27FC236}">
                <a16:creationId xmlns:a16="http://schemas.microsoft.com/office/drawing/2014/main" id="{6A5D5441-25CF-CDB3-6290-A006A2F30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6D7D9F75-1E93-4438-EA6B-A6435E26A55A}"/>
              </a:ext>
            </a:extLst>
          </p:cNvPr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Alıştırma: Çift mi Tek mi? </a:t>
            </a:r>
            <a:endParaRPr lang="en-US" sz="280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3BD0671-6031-BA0C-C3FE-2E6521CD9045}"/>
              </a:ext>
            </a:extLst>
          </p:cNvPr>
          <p:cNvSpPr txBox="1"/>
          <p:nvPr/>
        </p:nvSpPr>
        <p:spPr>
          <a:xfrm>
            <a:off x="4012146" y="6263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>
                <a:solidFill>
                  <a:srgbClr val="1B6C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Hatırlatma: % işareti bölümden kalanı verir (mod alma).</a:t>
            </a:r>
            <a:endParaRPr lang="en-US" sz="1300" b="1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9C390B4-6DAB-3768-9827-E4D7A3F8011D}"/>
              </a:ext>
            </a:extLst>
          </p:cNvPr>
          <p:cNvSpPr/>
          <p:nvPr/>
        </p:nvSpPr>
        <p:spPr>
          <a:xfrm>
            <a:off x="5479999" y="962602"/>
            <a:ext cx="5936648" cy="5305613"/>
          </a:xfrm>
          <a:prstGeom prst="roundRect">
            <a:avLst>
              <a:gd name="adj" fmla="val 1538"/>
            </a:avLst>
          </a:prstGeom>
          <a:solidFill>
            <a:srgbClr val="2B2B2B"/>
          </a:solidFill>
          <a:ln w="12700">
            <a:solidFill>
              <a:srgbClr val="2B2B2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8192685-901F-D560-4F3C-B3F342253B09}"/>
              </a:ext>
            </a:extLst>
          </p:cNvPr>
          <p:cNvSpPr txBox="1"/>
          <p:nvPr/>
        </p:nvSpPr>
        <p:spPr>
          <a:xfrm>
            <a:off x="6172200" y="155448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Simdi sira sende: bos yerleri doldur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>
              <a:lnSpc>
                <a:spcPct val="115000"/>
              </a:lnSpc>
            </a:pPr>
            <a:r>
              <a:rPr lang="en-US" sz="1700" err="1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sayi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________________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sayi % ____ == 0:</a:t>
            </a:r>
            <a:endParaRPr lang="en-US" sz="1700"/>
          </a:p>
          <a:p>
            <a:pPr>
              <a:lnSpc>
                <a:spcPct val="115000"/>
              </a:lnSpc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print(" ________________ ")</a:t>
            </a:r>
            <a:endParaRPr lang="en-US" sz="1700"/>
          </a:p>
          <a:p>
            <a:pPr marL="0" indent="0">
              <a:lnSpc>
                <a:spcPct val="115000"/>
              </a:lnSpc>
              <a:buNone/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else:</a:t>
            </a:r>
            <a:endParaRPr lang="en-US" sz="1700"/>
          </a:p>
          <a:p>
            <a:pPr>
              <a:lnSpc>
                <a:spcPct val="115000"/>
              </a:lnSpc>
            </a:pP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r>
              <a:rPr lang="tr-TR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r>
              <a:rPr lang="en-US" sz="1700">
                <a:solidFill>
                  <a:srgbClr val="E6E6E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________________</a:t>
            </a:r>
            <a:endParaRPr lang="en-US" sz="17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23004C6-E6B4-A510-FC7A-61CCE68B7C1D}"/>
              </a:ext>
            </a:extLst>
          </p:cNvPr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999999"/>
                </a:solidFill>
              </a:rPr>
              <a:t>10</a:t>
            </a:r>
            <a:endParaRPr lang="en-US" sz="1100"/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173ED81D-8030-C397-D430-32954D8D17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" y="794131"/>
            <a:ext cx="4147632" cy="5269737"/>
          </a:xfrm>
          <a:prstGeom prst="rect">
            <a:avLst/>
          </a:prstGeom>
        </p:spPr>
      </p:pic>
      <p:sp>
        <p:nvSpPr>
          <p:cNvPr id="5" name="Text 3">
            <a:extLst>
              <a:ext uri="{FF2B5EF4-FFF2-40B4-BE49-F238E27FC236}">
                <a16:creationId xmlns:a16="http://schemas.microsoft.com/office/drawing/2014/main" id="{F4E160ED-047D-088E-4429-447CBCDBBC03}"/>
              </a:ext>
            </a:extLst>
          </p:cNvPr>
          <p:cNvSpPr txBox="1"/>
          <p:nvPr/>
        </p:nvSpPr>
        <p:spPr>
          <a:xfrm>
            <a:off x="5528616" y="631436"/>
            <a:ext cx="5971351" cy="332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Kod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satırlarında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ki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boşlukları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akış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diyagramına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 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uygun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bir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şekilde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300" b="1" i="1" err="1">
                <a:solidFill>
                  <a:srgbClr val="FF0000"/>
                </a:solidFill>
                <a:latin typeface="Arial"/>
                <a:cs typeface="Arial"/>
              </a:rPr>
              <a:t>doldur</a:t>
            </a:r>
            <a:r>
              <a:rPr lang="en-US" sz="1300" b="1" i="1">
                <a:solidFill>
                  <a:srgbClr val="FF0000"/>
                </a:solidFill>
                <a:latin typeface="Arial"/>
                <a:cs typeface="Arial"/>
              </a:rPr>
              <a:t>.</a:t>
            </a:r>
            <a:endParaRPr lang="en-US" b="1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7042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60" y="228600"/>
            <a:ext cx="777240" cy="685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256032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>
                <a:solidFill>
                  <a:srgbClr val="E4032E"/>
                </a:solidFill>
                <a:latin typeface="Arial"/>
                <a:ea typeface="Arial" pitchFamily="34" charset="-122"/>
                <a:cs typeface="Arial"/>
              </a:rPr>
              <a:t>Şimdi Sıra Sizde!</a:t>
            </a:r>
            <a:endParaRPr lang="en-US" sz="2800">
              <a:latin typeface="Arial"/>
              <a:cs typeface="Arial"/>
            </a:endParaRPr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1064240" cy="2103120"/>
          </a:xfrm>
          <a:prstGeom prst="roundRect">
            <a:avLst>
              <a:gd name="adj" fmla="val 4348"/>
            </a:avLst>
          </a:prstGeom>
          <a:solidFill>
            <a:srgbClr val="FCEEE9"/>
          </a:solidFill>
          <a:ln w="12700">
            <a:solidFill>
              <a:srgbClr val="FCEEE9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5" name="Text 2"/>
          <p:cNvSpPr txBox="1"/>
          <p:nvPr/>
        </p:nvSpPr>
        <p:spPr>
          <a:xfrm>
            <a:off x="868680" y="1600200"/>
            <a:ext cx="10424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Üç arkadaşının boyunu gir, en uzun boylu olanı ekrana yazdıran bir akış şeması çiz.</a:t>
            </a:r>
            <a:endParaRPr lang="en-US" sz="19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Ardından çizdiğin akış şemasını Python koduna çevir.</a:t>
            </a:r>
            <a:endParaRPr lang="en-US" sz="1900"/>
          </a:p>
        </p:txBody>
      </p:sp>
      <p:sp>
        <p:nvSpPr>
          <p:cNvPr id="6" name="Shape 3"/>
          <p:cNvSpPr/>
          <p:nvPr/>
        </p:nvSpPr>
        <p:spPr>
          <a:xfrm>
            <a:off x="548640" y="3703320"/>
            <a:ext cx="11064240" cy="2423160"/>
          </a:xfrm>
          <a:prstGeom prst="roundRect">
            <a:avLst>
              <a:gd name="adj" fmla="val 3774"/>
            </a:avLst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  <p:txBody>
          <a:bodyPr/>
          <a:lstStyle/>
          <a:p>
            <a:endParaRPr lang="tr-TR"/>
          </a:p>
        </p:txBody>
      </p:sp>
      <p:sp>
        <p:nvSpPr>
          <p:cNvPr id="7" name="Text 4"/>
          <p:cNvSpPr txBox="1"/>
          <p:nvPr/>
        </p:nvSpPr>
        <p:spPr>
          <a:xfrm>
            <a:off x="868680" y="3931920"/>
            <a:ext cx="104241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İpucu 1: Kaç tane 'giriş' kutusuna ihtiyacın var?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İpucu 2: Kaç tane karar (eşkenar dörtgen) kullanman gerekebilir?</a:t>
            </a:r>
            <a:endParaRPr lang="en-US" sz="180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>
                <a:solidFill>
                  <a:srgbClr val="3A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İpucu 3: Kodunu arkadaşınla değiştir, onun kodunu sen test et!</a:t>
            </a:r>
            <a:endParaRPr lang="en-US" sz="1800"/>
          </a:p>
        </p:txBody>
      </p:sp>
      <p:sp>
        <p:nvSpPr>
          <p:cNvPr id="8" name="Text 5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tr-TR" sz="1100">
                <a:solidFill>
                  <a:srgbClr val="999999"/>
                </a:solidFill>
              </a:rPr>
              <a:t>11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320040"/>
            <a:ext cx="1005840" cy="8961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4630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Önümüzdeki Hafta</a:t>
            </a:r>
            <a:endParaRPr lang="en-US" sz="1800"/>
          </a:p>
        </p:txBody>
      </p:sp>
      <p:sp>
        <p:nvSpPr>
          <p:cNvPr id="4" name="Text 1"/>
          <p:cNvSpPr txBox="1"/>
          <p:nvPr/>
        </p:nvSpPr>
        <p:spPr>
          <a:xfrm>
            <a:off x="548640" y="210312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Turtle ile</a:t>
            </a:r>
            <a:endParaRPr lang="en-US" sz="400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>
                <a:solidFill>
                  <a:srgbClr val="E40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Tanışıyoruz! 🐢</a:t>
            </a:r>
            <a:endParaRPr lang="en-US" sz="4000"/>
          </a:p>
        </p:txBody>
      </p:sp>
      <p:sp>
        <p:nvSpPr>
          <p:cNvPr id="6" name="Text 3"/>
          <p:cNvSpPr txBox="1"/>
          <p:nvPr/>
        </p:nvSpPr>
        <p:spPr>
          <a:xfrm>
            <a:off x="11795760" y="64922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tr-TR" sz="1100">
                <a:solidFill>
                  <a:srgbClr val="999999"/>
                </a:solidFill>
              </a:rPr>
              <a:t>12</a:t>
            </a:r>
          </a:p>
          <a:p>
            <a:pPr marL="0" indent="0" algn="r">
              <a:buNone/>
            </a:pP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8B99D4D9C0397E4F8C1D709A704A144E" ma:contentTypeVersion="11" ma:contentTypeDescription="Yeni belge oluşturun." ma:contentTypeScope="" ma:versionID="c991814e0de05568c0017daf7d0fb143">
  <xsd:schema xmlns:xsd="http://www.w3.org/2001/XMLSchema" xmlns:xs="http://www.w3.org/2001/XMLSchema" xmlns:p="http://schemas.microsoft.com/office/2006/metadata/properties" xmlns:ns2="2bb31198-b643-4fd4-b334-701189c315e9" xmlns:ns3="91b47274-8ebf-41ce-9452-4c931acb4722" targetNamespace="http://schemas.microsoft.com/office/2006/metadata/properties" ma:root="true" ma:fieldsID="9fa4ca84985d1b087b6c412fc03c4bc9" ns2:_="" ns3:_="">
    <xsd:import namespace="2bb31198-b643-4fd4-b334-701189c315e9"/>
    <xsd:import namespace="91b47274-8ebf-41ce-9452-4c931acb47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b31198-b643-4fd4-b334-701189c315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96fbc3bc-a216-48e0-9306-0106220835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47274-8ebf-41ce-9452-4c931acb47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d69c2e5-2b75-4867-8ae5-14d99660cb0a}" ma:internalName="TaxCatchAll" ma:showField="CatchAllData" ma:web="91b47274-8ebf-41ce-9452-4c931acb47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b47274-8ebf-41ce-9452-4c931acb4722" xsi:nil="true"/>
    <lcf76f155ced4ddcb4097134ff3c332f xmlns="2bb31198-b643-4fd4-b334-701189c315e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58D58E7-5768-4623-9339-D1B7E9D7A0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b31198-b643-4fd4-b334-701189c315e9"/>
    <ds:schemaRef ds:uri="91b47274-8ebf-41ce-9452-4c931acb47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D775E09-A8AA-4A9F-A73F-27525ACDF6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D644AD-9D1E-4FAF-AD46-57A7553576D0}">
  <ds:schemaRefs>
    <ds:schemaRef ds:uri="2bb31198-b643-4fd4-b334-701189c315e9"/>
    <ds:schemaRef ds:uri="91b47274-8ebf-41ce-9452-4c931acb472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</Words>
  <Application>Microsoft Office PowerPoint</Application>
  <PresentationFormat>Widescreen</PresentationFormat>
  <Paragraphs>175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Gizem Erdem Genç</cp:lastModifiedBy>
  <cp:revision>4</cp:revision>
  <dcterms:created xsi:type="dcterms:W3CDTF">2026-09-30T09:06:08Z</dcterms:created>
  <dcterms:modified xsi:type="dcterms:W3CDTF">2026-11-02T06:47:45Z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0x0101008B99D4D9C0397E4F8C1D709A704A144E</vt:lpwstr>
  </property>
  <property fmtid="{D5CDD505-2E9C-101B-9397-08002B2CF9AE}" pid="3" name="MediaServiceImageTags">
    <vt:lpwstr/>
  </property>
</Properties>
</file>